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802" autoAdjust="0"/>
  </p:normalViewPr>
  <p:slideViewPr>
    <p:cSldViewPr>
      <p:cViewPr varScale="1">
        <p:scale>
          <a:sx n="56" d="100"/>
          <a:sy n="56" d="100"/>
        </p:scale>
        <p:origin x="1580"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D02312-C76B-45ED-B98A-EC75C653C224}" type="datetimeFigureOut">
              <a:rPr lang="en-US" smtClean="0"/>
              <a:t>4/5/2021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47D7AF-F56B-48EE-BD59-871CD922B3DF}" type="slidenum">
              <a:rPr lang="en-US" smtClean="0"/>
              <a:t>‹#›</a:t>
            </a:fld>
            <a:endParaRPr lang="en-US"/>
          </a:p>
        </p:txBody>
      </p:sp>
    </p:spTree>
    <p:extLst>
      <p:ext uri="{BB962C8B-B14F-4D97-AF65-F5344CB8AC3E}">
        <p14:creationId xmlns:p14="http://schemas.microsoft.com/office/powerpoint/2010/main" val="1257958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Although it is banned</a:t>
            </a:r>
            <a:r>
              <a:rPr lang="en-US" baseline="0" dirty="0"/>
              <a:t> in some regions, lead continues to be used in other areas due to its utility based on its chemical properties such as flexibility and availability (</a:t>
            </a:r>
            <a:r>
              <a:rPr lang="en-US" sz="1200" kern="1200" dirty="0" err="1">
                <a:solidFill>
                  <a:schemeClr val="tx1"/>
                </a:solidFill>
                <a:effectLst/>
                <a:latin typeface="+mn-lt"/>
                <a:ea typeface="+mn-ea"/>
                <a:cs typeface="+mn-cs"/>
              </a:rPr>
              <a:t>Wani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Ara</a:t>
            </a:r>
            <a:r>
              <a:rPr lang="en-US" sz="1200" kern="1200" dirty="0">
                <a:solidFill>
                  <a:schemeClr val="tx1"/>
                </a:solidFill>
                <a:effectLst/>
                <a:latin typeface="+mn-lt"/>
                <a:ea typeface="+mn-ea"/>
                <a:cs typeface="+mn-cs"/>
              </a:rPr>
              <a:t> &amp; </a:t>
            </a:r>
            <a:r>
              <a:rPr lang="en-US" sz="1200" kern="1200" dirty="0" err="1">
                <a:solidFill>
                  <a:schemeClr val="tx1"/>
                </a:solidFill>
                <a:effectLst/>
                <a:latin typeface="+mn-lt"/>
                <a:ea typeface="+mn-ea"/>
                <a:cs typeface="+mn-cs"/>
              </a:rPr>
              <a:t>Usmani</a:t>
            </a:r>
            <a:r>
              <a:rPr lang="en-US" sz="1200" kern="1200" dirty="0">
                <a:solidFill>
                  <a:schemeClr val="tx1"/>
                </a:solidFill>
                <a:effectLst/>
                <a:latin typeface="+mn-lt"/>
                <a:ea typeface="+mn-ea"/>
                <a:cs typeface="+mn-cs"/>
              </a:rPr>
              <a:t>, 2015). Lead is</a:t>
            </a:r>
            <a:r>
              <a:rPr lang="en-US" sz="1200" kern="1200" baseline="0" dirty="0">
                <a:solidFill>
                  <a:schemeClr val="tx1"/>
                </a:solidFill>
                <a:effectLst/>
                <a:latin typeface="+mn-lt"/>
                <a:ea typeface="+mn-ea"/>
                <a:cs typeface="+mn-cs"/>
              </a:rPr>
              <a:t> uses in industries to produce products such as pipes, and is also deposited by these industries as a by-product (</a:t>
            </a:r>
            <a:r>
              <a:rPr lang="en-US" sz="1200" kern="1200" dirty="0" err="1">
                <a:solidFill>
                  <a:schemeClr val="tx1"/>
                </a:solidFill>
                <a:effectLst/>
                <a:latin typeface="+mn-lt"/>
                <a:ea typeface="+mn-ea"/>
                <a:cs typeface="+mn-cs"/>
              </a:rPr>
              <a:t>Wani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Ara</a:t>
            </a:r>
            <a:r>
              <a:rPr lang="en-US" sz="1200" kern="1200" dirty="0">
                <a:solidFill>
                  <a:schemeClr val="tx1"/>
                </a:solidFill>
                <a:effectLst/>
                <a:latin typeface="+mn-lt"/>
                <a:ea typeface="+mn-ea"/>
                <a:cs typeface="+mn-cs"/>
              </a:rPr>
              <a:t> &amp; </a:t>
            </a:r>
            <a:r>
              <a:rPr lang="en-US" sz="1200" kern="1200" dirty="0" err="1">
                <a:solidFill>
                  <a:schemeClr val="tx1"/>
                </a:solidFill>
                <a:effectLst/>
                <a:latin typeface="+mn-lt"/>
                <a:ea typeface="+mn-ea"/>
                <a:cs typeface="+mn-cs"/>
              </a:rPr>
              <a:t>Usmani</a:t>
            </a:r>
            <a:r>
              <a:rPr lang="en-US" sz="1200" kern="1200" dirty="0">
                <a:solidFill>
                  <a:schemeClr val="tx1"/>
                </a:solidFill>
                <a:effectLst/>
                <a:latin typeface="+mn-lt"/>
                <a:ea typeface="+mn-ea"/>
                <a:cs typeface="+mn-cs"/>
              </a:rPr>
              <a:t>, 2015). However, it is</a:t>
            </a:r>
            <a:r>
              <a:rPr lang="en-US" sz="1200" kern="1200" baseline="0" dirty="0">
                <a:solidFill>
                  <a:schemeClr val="tx1"/>
                </a:solidFill>
                <a:effectLst/>
                <a:latin typeface="+mn-lt"/>
                <a:ea typeface="+mn-ea"/>
                <a:cs typeface="+mn-cs"/>
              </a:rPr>
              <a:t> non-biodegradable, and therefore accumulates in soil, air, water and other products to extremely toxic levels (</a:t>
            </a:r>
            <a:r>
              <a:rPr lang="en-US" sz="1200" kern="1200" dirty="0" err="1">
                <a:solidFill>
                  <a:schemeClr val="tx1"/>
                </a:solidFill>
                <a:effectLst/>
                <a:latin typeface="+mn-lt"/>
                <a:ea typeface="+mn-ea"/>
                <a:cs typeface="+mn-cs"/>
              </a:rPr>
              <a:t>Wani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Ara</a:t>
            </a:r>
            <a:r>
              <a:rPr lang="en-US" sz="1200" kern="1200" dirty="0">
                <a:solidFill>
                  <a:schemeClr val="tx1"/>
                </a:solidFill>
                <a:effectLst/>
                <a:latin typeface="+mn-lt"/>
                <a:ea typeface="+mn-ea"/>
                <a:cs typeface="+mn-cs"/>
              </a:rPr>
              <a:t> &amp; </a:t>
            </a:r>
            <a:r>
              <a:rPr lang="en-US" sz="1200" kern="1200" dirty="0" err="1">
                <a:solidFill>
                  <a:schemeClr val="tx1"/>
                </a:solidFill>
                <a:effectLst/>
                <a:latin typeface="+mn-lt"/>
                <a:ea typeface="+mn-ea"/>
                <a:cs typeface="+mn-cs"/>
              </a:rPr>
              <a:t>Usmani</a:t>
            </a:r>
            <a:r>
              <a:rPr lang="en-US" sz="1200" kern="1200" dirty="0">
                <a:solidFill>
                  <a:schemeClr val="tx1"/>
                </a:solidFill>
                <a:effectLst/>
                <a:latin typeface="+mn-lt"/>
                <a:ea typeface="+mn-ea"/>
                <a:cs typeface="+mn-cs"/>
              </a:rPr>
              <a:t>, 2015).  From</a:t>
            </a:r>
            <a:r>
              <a:rPr lang="en-US" sz="1200" kern="1200" baseline="0" dirty="0">
                <a:solidFill>
                  <a:schemeClr val="tx1"/>
                </a:solidFill>
                <a:effectLst/>
                <a:latin typeface="+mn-lt"/>
                <a:ea typeface="+mn-ea"/>
                <a:cs typeface="+mn-cs"/>
              </a:rPr>
              <a:t> these sources, human beings can accidentally inhale or ingest lead particles, although some lead compounds can penetrate human skin (</a:t>
            </a:r>
            <a:r>
              <a:rPr lang="en-US" sz="1200" kern="1200" dirty="0" err="1">
                <a:solidFill>
                  <a:schemeClr val="tx1"/>
                </a:solidFill>
                <a:effectLst/>
                <a:latin typeface="+mn-lt"/>
                <a:ea typeface="+mn-ea"/>
                <a:cs typeface="+mn-cs"/>
              </a:rPr>
              <a:t>Boskabady</a:t>
            </a:r>
            <a:r>
              <a:rPr lang="en-US" sz="1200" kern="1200" dirty="0">
                <a:solidFill>
                  <a:schemeClr val="tx1"/>
                </a:solidFill>
                <a:effectLst/>
                <a:latin typeface="+mn-lt"/>
                <a:ea typeface="+mn-ea"/>
                <a:cs typeface="+mn-cs"/>
              </a:rPr>
              <a:t> et al, 2018). It therefore</a:t>
            </a:r>
            <a:r>
              <a:rPr lang="en-US" sz="1200" kern="1200" baseline="0" dirty="0">
                <a:solidFill>
                  <a:schemeClr val="tx1"/>
                </a:solidFill>
                <a:effectLst/>
                <a:latin typeface="+mn-lt"/>
                <a:ea typeface="+mn-ea"/>
                <a:cs typeface="+mn-cs"/>
              </a:rPr>
              <a:t> gains entry into body tissues through these means, where its properties allow for fast distribution across body tissues (</a:t>
            </a:r>
            <a:r>
              <a:rPr lang="en-US" sz="1200" kern="1200" dirty="0" err="1">
                <a:solidFill>
                  <a:schemeClr val="tx1"/>
                </a:solidFill>
                <a:effectLst/>
                <a:latin typeface="+mn-lt"/>
                <a:ea typeface="+mn-ea"/>
                <a:cs typeface="+mn-cs"/>
              </a:rPr>
              <a:t>Boskabady</a:t>
            </a:r>
            <a:r>
              <a:rPr lang="en-US" sz="1200" kern="1200" dirty="0">
                <a:solidFill>
                  <a:schemeClr val="tx1"/>
                </a:solidFill>
                <a:effectLst/>
                <a:latin typeface="+mn-lt"/>
                <a:ea typeface="+mn-ea"/>
                <a:cs typeface="+mn-cs"/>
              </a:rPr>
              <a:t> et al, 2018). Lead can also</a:t>
            </a:r>
            <a:r>
              <a:rPr lang="en-US" sz="1200" kern="1200" baseline="0" dirty="0">
                <a:solidFill>
                  <a:schemeClr val="tx1"/>
                </a:solidFill>
                <a:effectLst/>
                <a:latin typeface="+mn-lt"/>
                <a:ea typeface="+mn-ea"/>
                <a:cs typeface="+mn-cs"/>
              </a:rPr>
              <a:t> be quickly transported in blood to distant body tissues where it </a:t>
            </a:r>
            <a:r>
              <a:rPr lang="en-US" sz="1200" kern="1200" baseline="0" dirty="0" err="1">
                <a:solidFill>
                  <a:schemeClr val="tx1"/>
                </a:solidFill>
                <a:effectLst/>
                <a:latin typeface="+mn-lt"/>
                <a:ea typeface="+mn-ea"/>
                <a:cs typeface="+mn-cs"/>
              </a:rPr>
              <a:t>acccumulates</a:t>
            </a:r>
            <a:r>
              <a:rPr lang="en-US" sz="1200" kern="1200" baseline="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Boskabady</a:t>
            </a:r>
            <a:r>
              <a:rPr lang="en-US" sz="1200" kern="1200" dirty="0">
                <a:solidFill>
                  <a:schemeClr val="tx1"/>
                </a:solidFill>
                <a:effectLst/>
                <a:latin typeface="+mn-lt"/>
                <a:ea typeface="+mn-ea"/>
                <a:cs typeface="+mn-cs"/>
              </a:rPr>
              <a:t> et al, 2018).</a:t>
            </a:r>
            <a:endParaRPr lang="en-US" dirty="0"/>
          </a:p>
        </p:txBody>
      </p:sp>
      <p:sp>
        <p:nvSpPr>
          <p:cNvPr id="4" name="Slide Number Placeholder 3"/>
          <p:cNvSpPr>
            <a:spLocks noGrp="1"/>
          </p:cNvSpPr>
          <p:nvPr>
            <p:ph type="sldNum" sz="quarter" idx="10"/>
          </p:nvPr>
        </p:nvSpPr>
        <p:spPr/>
        <p:txBody>
          <a:bodyPr/>
          <a:lstStyle/>
          <a:p>
            <a:fld id="{FD47D7AF-F56B-48EE-BD59-871CD922B3DF}" type="slidenum">
              <a:rPr lang="en-US" smtClean="0"/>
              <a:t>2</a:t>
            </a:fld>
            <a:endParaRPr lang="en-US"/>
          </a:p>
        </p:txBody>
      </p:sp>
    </p:spTree>
    <p:extLst>
      <p:ext uri="{BB962C8B-B14F-4D97-AF65-F5344CB8AC3E}">
        <p14:creationId xmlns:p14="http://schemas.microsoft.com/office/powerpoint/2010/main" val="1933488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Lead is widely distributed in the body, and interferes with several biochemical processes by its binding to sulfhydryl and other </a:t>
            </a:r>
            <a:r>
              <a:rPr lang="en-US" dirty="0" err="1"/>
              <a:t>nucleophilic</a:t>
            </a:r>
            <a:r>
              <a:rPr lang="en-US" dirty="0"/>
              <a:t> functional groups and contributing to oxidative stress (</a:t>
            </a:r>
            <a:r>
              <a:rPr lang="en-US" sz="1200" kern="1200" dirty="0" err="1">
                <a:solidFill>
                  <a:schemeClr val="tx1"/>
                </a:solidFill>
                <a:effectLst/>
                <a:latin typeface="+mn-lt"/>
                <a:ea typeface="+mn-ea"/>
                <a:cs typeface="+mn-cs"/>
              </a:rPr>
              <a:t>Boskabady</a:t>
            </a:r>
            <a:r>
              <a:rPr lang="en-US" sz="1200" kern="1200" dirty="0">
                <a:solidFill>
                  <a:schemeClr val="tx1"/>
                </a:solidFill>
                <a:effectLst/>
                <a:latin typeface="+mn-lt"/>
                <a:ea typeface="+mn-ea"/>
                <a:cs typeface="+mn-cs"/>
              </a:rPr>
              <a:t> et al, 2018). These and other inflammatory mechanisms precipitate</a:t>
            </a:r>
            <a:r>
              <a:rPr lang="en-US" sz="1200" kern="1200" baseline="0" dirty="0">
                <a:solidFill>
                  <a:schemeClr val="tx1"/>
                </a:solidFill>
                <a:effectLst/>
                <a:latin typeface="+mn-lt"/>
                <a:ea typeface="+mn-ea"/>
                <a:cs typeface="+mn-cs"/>
              </a:rPr>
              <a:t> tissue damage that is characteristic of lead accumulation (</a:t>
            </a:r>
            <a:r>
              <a:rPr lang="en-US" sz="1200" kern="1200" dirty="0" err="1">
                <a:solidFill>
                  <a:schemeClr val="tx1"/>
                </a:solidFill>
                <a:effectLst/>
                <a:latin typeface="+mn-lt"/>
                <a:ea typeface="+mn-ea"/>
                <a:cs typeface="+mn-cs"/>
              </a:rPr>
              <a:t>Boskabady</a:t>
            </a:r>
            <a:r>
              <a:rPr lang="en-US" sz="1200" kern="1200" dirty="0">
                <a:solidFill>
                  <a:schemeClr val="tx1"/>
                </a:solidFill>
                <a:effectLst/>
                <a:latin typeface="+mn-lt"/>
                <a:ea typeface="+mn-ea"/>
                <a:cs typeface="+mn-cs"/>
              </a:rPr>
              <a:t> et al, 2018). More significantly,</a:t>
            </a:r>
            <a:r>
              <a:rPr lang="en-US" sz="1200" kern="1200" baseline="0" dirty="0">
                <a:solidFill>
                  <a:schemeClr val="tx1"/>
                </a:solidFill>
                <a:effectLst/>
                <a:latin typeface="+mn-lt"/>
                <a:ea typeface="+mn-ea"/>
                <a:cs typeface="+mn-cs"/>
              </a:rPr>
              <a:t> lead affects respiratory system causing </a:t>
            </a:r>
            <a:r>
              <a:rPr lang="en-US" dirty="0"/>
              <a:t> Chronic obstructive pulmonary disease (COPD) like changes in the lung, cardiovascular system, renal and kidney hormonal systems, the immune system, as well as the central</a:t>
            </a:r>
            <a:r>
              <a:rPr lang="en-US" baseline="0" dirty="0"/>
              <a:t> nervous system (</a:t>
            </a:r>
            <a:r>
              <a:rPr lang="en-US" sz="1200" kern="1200" dirty="0" err="1">
                <a:solidFill>
                  <a:schemeClr val="tx1"/>
                </a:solidFill>
                <a:effectLst/>
                <a:latin typeface="+mn-lt"/>
                <a:ea typeface="+mn-ea"/>
                <a:cs typeface="+mn-cs"/>
              </a:rPr>
              <a:t>Boskabady</a:t>
            </a:r>
            <a:r>
              <a:rPr lang="en-US" sz="1200" kern="1200" dirty="0">
                <a:solidFill>
                  <a:schemeClr val="tx1"/>
                </a:solidFill>
                <a:effectLst/>
                <a:latin typeface="+mn-lt"/>
                <a:ea typeface="+mn-ea"/>
                <a:cs typeface="+mn-cs"/>
              </a:rPr>
              <a:t> et al, 2018). This leads to complications such as asthma, hypertensive disorders, reduced fertility in males, blood disorders, and irreversible damage to the nervous system (</a:t>
            </a:r>
            <a:r>
              <a:rPr lang="en-US" sz="1200" kern="1200" dirty="0" err="1">
                <a:solidFill>
                  <a:schemeClr val="tx1"/>
                </a:solidFill>
                <a:effectLst/>
                <a:latin typeface="+mn-lt"/>
                <a:ea typeface="+mn-ea"/>
                <a:cs typeface="+mn-cs"/>
              </a:rPr>
              <a:t>Wani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Ara</a:t>
            </a:r>
            <a:r>
              <a:rPr lang="en-US" sz="1200" kern="1200" dirty="0">
                <a:solidFill>
                  <a:schemeClr val="tx1"/>
                </a:solidFill>
                <a:effectLst/>
                <a:latin typeface="+mn-lt"/>
                <a:ea typeface="+mn-ea"/>
                <a:cs typeface="+mn-cs"/>
              </a:rPr>
              <a:t> &amp; </a:t>
            </a:r>
            <a:r>
              <a:rPr lang="en-US" sz="1200" kern="1200" dirty="0" err="1">
                <a:solidFill>
                  <a:schemeClr val="tx1"/>
                </a:solidFill>
                <a:effectLst/>
                <a:latin typeface="+mn-lt"/>
                <a:ea typeface="+mn-ea"/>
                <a:cs typeface="+mn-cs"/>
              </a:rPr>
              <a:t>Usmani</a:t>
            </a:r>
            <a:r>
              <a:rPr lang="en-US" sz="1200" kern="1200" dirty="0">
                <a:solidFill>
                  <a:schemeClr val="tx1"/>
                </a:solidFill>
                <a:effectLst/>
                <a:latin typeface="+mn-lt"/>
                <a:ea typeface="+mn-ea"/>
                <a:cs typeface="+mn-cs"/>
              </a:rPr>
              <a:t>, 2015). However,</a:t>
            </a:r>
            <a:r>
              <a:rPr lang="en-US" sz="1200" kern="1200" baseline="0" dirty="0">
                <a:solidFill>
                  <a:schemeClr val="tx1"/>
                </a:solidFill>
                <a:effectLst/>
                <a:latin typeface="+mn-lt"/>
                <a:ea typeface="+mn-ea"/>
                <a:cs typeface="+mn-cs"/>
              </a:rPr>
              <a:t> children have more delicate body organs compared to adults, and are therefore more likely to have more severe complications especially due to permanent nervous damage (</a:t>
            </a:r>
            <a:r>
              <a:rPr lang="en-US" sz="1200" kern="1200" dirty="0" err="1">
                <a:solidFill>
                  <a:schemeClr val="tx1"/>
                </a:solidFill>
                <a:effectLst/>
                <a:latin typeface="+mn-lt"/>
                <a:ea typeface="+mn-ea"/>
                <a:cs typeface="+mn-cs"/>
              </a:rPr>
              <a:t>Wani</a:t>
            </a:r>
            <a:r>
              <a:rPr lang="en-US" sz="1200" kern="1200" dirty="0">
                <a:solidFill>
                  <a:schemeClr val="tx1"/>
                </a:solidFill>
                <a:effectLst/>
                <a:latin typeface="+mn-lt"/>
                <a:ea typeface="+mn-ea"/>
                <a:cs typeface="+mn-cs"/>
              </a:rPr>
              <a:t>, </a:t>
            </a:r>
            <a:r>
              <a:rPr lang="en-US" sz="1200" kern="1200" dirty="0" err="1">
                <a:solidFill>
                  <a:schemeClr val="tx1"/>
                </a:solidFill>
                <a:effectLst/>
                <a:latin typeface="+mn-lt"/>
                <a:ea typeface="+mn-ea"/>
                <a:cs typeface="+mn-cs"/>
              </a:rPr>
              <a:t>Ara</a:t>
            </a:r>
            <a:r>
              <a:rPr lang="en-US" sz="1200" kern="1200" dirty="0">
                <a:solidFill>
                  <a:schemeClr val="tx1"/>
                </a:solidFill>
                <a:effectLst/>
                <a:latin typeface="+mn-lt"/>
                <a:ea typeface="+mn-ea"/>
                <a:cs typeface="+mn-cs"/>
              </a:rPr>
              <a:t> &amp; </a:t>
            </a:r>
            <a:r>
              <a:rPr lang="en-US" sz="1200" kern="1200" dirty="0" err="1">
                <a:solidFill>
                  <a:schemeClr val="tx1"/>
                </a:solidFill>
                <a:effectLst/>
                <a:latin typeface="+mn-lt"/>
                <a:ea typeface="+mn-ea"/>
                <a:cs typeface="+mn-cs"/>
              </a:rPr>
              <a:t>Usmani</a:t>
            </a:r>
            <a:r>
              <a:rPr lang="en-US" sz="1200" kern="1200" dirty="0">
                <a:solidFill>
                  <a:schemeClr val="tx1"/>
                </a:solidFill>
                <a:effectLst/>
                <a:latin typeface="+mn-lt"/>
                <a:ea typeface="+mn-ea"/>
                <a:cs typeface="+mn-cs"/>
              </a:rPr>
              <a:t>, 2015).  The</a:t>
            </a:r>
            <a:r>
              <a:rPr lang="en-US" sz="1200" kern="1200" baseline="0" dirty="0">
                <a:solidFill>
                  <a:schemeClr val="tx1"/>
                </a:solidFill>
                <a:effectLst/>
                <a:latin typeface="+mn-lt"/>
                <a:ea typeface="+mn-ea"/>
                <a:cs typeface="+mn-cs"/>
              </a:rPr>
              <a:t> nervous damage produced by lead may also affect the brain matter, leading to various mental and cognitive defects such as ADHD (</a:t>
            </a:r>
            <a:r>
              <a:rPr lang="en-US" sz="1200" kern="1200" baseline="0" dirty="0" err="1">
                <a:solidFill>
                  <a:schemeClr val="tx1"/>
                </a:solidFill>
                <a:effectLst/>
                <a:latin typeface="+mn-lt"/>
                <a:ea typeface="+mn-ea"/>
                <a:cs typeface="+mn-cs"/>
              </a:rPr>
              <a:t>Boskabady</a:t>
            </a:r>
            <a:r>
              <a:rPr lang="en-US" sz="1200" kern="1200" baseline="0" dirty="0">
                <a:solidFill>
                  <a:schemeClr val="tx1"/>
                </a:solidFill>
                <a:effectLst/>
                <a:latin typeface="+mn-lt"/>
                <a:ea typeface="+mn-ea"/>
                <a:cs typeface="+mn-cs"/>
              </a:rPr>
              <a:t> et al, 2018).</a:t>
            </a:r>
            <a:endParaRPr lang="en-US" dirty="0"/>
          </a:p>
        </p:txBody>
      </p:sp>
      <p:sp>
        <p:nvSpPr>
          <p:cNvPr id="4" name="Slide Number Placeholder 3"/>
          <p:cNvSpPr>
            <a:spLocks noGrp="1"/>
          </p:cNvSpPr>
          <p:nvPr>
            <p:ph type="sldNum" sz="quarter" idx="10"/>
          </p:nvPr>
        </p:nvSpPr>
        <p:spPr/>
        <p:txBody>
          <a:bodyPr/>
          <a:lstStyle/>
          <a:p>
            <a:fld id="{FD47D7AF-F56B-48EE-BD59-871CD922B3DF}" type="slidenum">
              <a:rPr lang="en-US" smtClean="0"/>
              <a:t>3</a:t>
            </a:fld>
            <a:endParaRPr lang="en-US"/>
          </a:p>
        </p:txBody>
      </p:sp>
    </p:spTree>
    <p:extLst>
      <p:ext uri="{BB962C8B-B14F-4D97-AF65-F5344CB8AC3E}">
        <p14:creationId xmlns:p14="http://schemas.microsoft.com/office/powerpoint/2010/main" val="42680648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East Chicago has maintained a significant number of industries that utilize various poisonous elements and discard harmful wastes in the manufacture of metals such as lead (Reed, 2018). In the latter decades of the 1900s, lead and other poisonous elements such as arsenic were deposited by these industries onto areas that were later occupied by East Chicago residents, such as the Western Calumet Housing Complex area (Reed, 2018). </a:t>
            </a:r>
            <a:r>
              <a:rPr lang="en-US" sz="1200" kern="1200" baseline="0" dirty="0">
                <a:solidFill>
                  <a:schemeClr val="tx1"/>
                </a:solidFill>
                <a:effectLst/>
                <a:latin typeface="+mn-lt"/>
                <a:ea typeface="+mn-ea"/>
                <a:cs typeface="+mn-cs"/>
              </a:rPr>
              <a:t> This led to the designation of these areas of deposition as hazardous by the Environmental Protection Agency (EPA), which initiated the</a:t>
            </a:r>
            <a:r>
              <a:rPr lang="en-US" sz="1200" kern="1200" dirty="0">
                <a:solidFill>
                  <a:schemeClr val="tx1"/>
                </a:solidFill>
                <a:effectLst/>
                <a:latin typeface="+mn-lt"/>
                <a:ea typeface="+mn-ea"/>
                <a:cs typeface="+mn-cs"/>
              </a:rPr>
              <a:t> indefinite process of monitoring the lead levels while progressively removing lead and other poisonous elements from the soil in these areas (Reed, 2018). Some areas of East Chicago</a:t>
            </a:r>
            <a:r>
              <a:rPr lang="en-US" sz="1200" kern="1200" baseline="0" dirty="0">
                <a:solidFill>
                  <a:schemeClr val="tx1"/>
                </a:solidFill>
                <a:effectLst/>
                <a:latin typeface="+mn-lt"/>
                <a:ea typeface="+mn-ea"/>
                <a:cs typeface="+mn-cs"/>
              </a:rPr>
              <a:t> were found to have extremely high and fatal concentrations of lead in their soils, but the local government hesitated in informing its residents about these findings (Reed, 2018). Afterwards, the local government attempted to relocate the residents in the contaminated areas, but these efforts were unsuccessful due to the reluctance of the residents to disrupt their lives (Reed, 2018). </a:t>
            </a:r>
            <a:endParaRPr lang="en-US" dirty="0"/>
          </a:p>
        </p:txBody>
      </p:sp>
      <p:sp>
        <p:nvSpPr>
          <p:cNvPr id="4" name="Slide Number Placeholder 3"/>
          <p:cNvSpPr>
            <a:spLocks noGrp="1"/>
          </p:cNvSpPr>
          <p:nvPr>
            <p:ph type="sldNum" sz="quarter" idx="10"/>
          </p:nvPr>
        </p:nvSpPr>
        <p:spPr/>
        <p:txBody>
          <a:bodyPr/>
          <a:lstStyle/>
          <a:p>
            <a:fld id="{FD47D7AF-F56B-48EE-BD59-871CD922B3DF}" type="slidenum">
              <a:rPr lang="en-US" smtClean="0"/>
              <a:t>4</a:t>
            </a:fld>
            <a:endParaRPr lang="en-US"/>
          </a:p>
        </p:txBody>
      </p:sp>
    </p:spTree>
    <p:extLst>
      <p:ext uri="{BB962C8B-B14F-4D97-AF65-F5344CB8AC3E}">
        <p14:creationId xmlns:p14="http://schemas.microsoft.com/office/powerpoint/2010/main" val="15211205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state of Indiana and the local government in East Chicago have attempted to put in place various policies in minimizing the lead exposure among the residents in the affected regions of East Chicago. Some of these policies include programs aimed at providing funding to needy residents in the contaminated regions of East Chicago (Reed, 2018).  The government</a:t>
            </a:r>
            <a:r>
              <a:rPr lang="en-US" sz="1200" kern="1200" baseline="0" dirty="0">
                <a:solidFill>
                  <a:schemeClr val="tx1"/>
                </a:solidFill>
                <a:effectLst/>
                <a:latin typeface="+mn-lt"/>
                <a:ea typeface="+mn-ea"/>
                <a:cs typeface="+mn-cs"/>
              </a:rPr>
              <a:t> offers these funds to assist in relocating these residents (Reed, 2018). </a:t>
            </a:r>
            <a:r>
              <a:rPr lang="en-US" sz="1200" kern="1200" dirty="0">
                <a:solidFill>
                  <a:schemeClr val="tx1"/>
                </a:solidFill>
                <a:effectLst/>
                <a:latin typeface="+mn-lt"/>
                <a:ea typeface="+mn-ea"/>
                <a:cs typeface="+mn-cs"/>
              </a:rPr>
              <a:t>The state laws also specify various fines and penalties for the unregulated disposition of harmful elements in the region or similar activities (Reed, 2018). Additionally, one is permitted by the state laws of Indiana to pursue litigation against individuals who participate in the disposition of these harmful elements with the possibility of compensation for the victims (Reed, 2018). Government officials, as well as private companies, can also be served with lawsuits if they contribute to environmental pollution in the state (Reed, 2018). </a:t>
            </a:r>
            <a:endParaRPr lang="en-US" dirty="0"/>
          </a:p>
        </p:txBody>
      </p:sp>
      <p:sp>
        <p:nvSpPr>
          <p:cNvPr id="4" name="Slide Number Placeholder 3"/>
          <p:cNvSpPr>
            <a:spLocks noGrp="1"/>
          </p:cNvSpPr>
          <p:nvPr>
            <p:ph type="sldNum" sz="quarter" idx="10"/>
          </p:nvPr>
        </p:nvSpPr>
        <p:spPr/>
        <p:txBody>
          <a:bodyPr/>
          <a:lstStyle/>
          <a:p>
            <a:fld id="{FD47D7AF-F56B-48EE-BD59-871CD922B3DF}" type="slidenum">
              <a:rPr lang="en-US" smtClean="0"/>
              <a:t>5</a:t>
            </a:fld>
            <a:endParaRPr lang="en-US"/>
          </a:p>
        </p:txBody>
      </p:sp>
    </p:spTree>
    <p:extLst>
      <p:ext uri="{BB962C8B-B14F-4D97-AF65-F5344CB8AC3E}">
        <p14:creationId xmlns:p14="http://schemas.microsoft.com/office/powerpoint/2010/main" val="4278212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Although the current policies have assisted</a:t>
            </a:r>
            <a:r>
              <a:rPr lang="en-US" baseline="0" dirty="0"/>
              <a:t> in minimizing lead exposure among East Chicago residents, they contain some weaknesses, and various challenges have been encountered in their implementation. For one, the relocation efforts by the local government faced resistance from some of the residents who were reluctant because it would disrupt their lives (Reed, 2018). Additionally, the financial difficulties faced by most East Chicago residents prevent them from acquiring better housing in other non-contaminated regions (Reed, 2018). Also</a:t>
            </a:r>
            <a:r>
              <a:rPr lang="en-US" sz="1200" kern="1200" dirty="0">
                <a:solidFill>
                  <a:schemeClr val="tx1"/>
                </a:solidFill>
                <a:effectLst/>
                <a:latin typeface="+mn-lt"/>
                <a:ea typeface="+mn-ea"/>
                <a:cs typeface="+mn-cs"/>
              </a:rPr>
              <a:t>, the pursuit of legal alternatives by individual residents of East Chicago is often impaired by their inability to afford quality legal representation (Reed, 2018). Furthermore, the implementation of these policies has been hampered by inefficient legal systems as well as frustrating bureaucratic local government procedures for funding (Reed, 2018). These</a:t>
            </a:r>
            <a:r>
              <a:rPr lang="en-US" sz="1200" kern="1200" baseline="0" dirty="0">
                <a:solidFill>
                  <a:schemeClr val="tx1"/>
                </a:solidFill>
                <a:effectLst/>
                <a:latin typeface="+mn-lt"/>
                <a:ea typeface="+mn-ea"/>
                <a:cs typeface="+mn-cs"/>
              </a:rPr>
              <a:t> reflect the ineffectiveness of local government officials and processes (Reed, 2018).</a:t>
            </a:r>
            <a:endParaRPr lang="en-US" dirty="0"/>
          </a:p>
        </p:txBody>
      </p:sp>
      <p:sp>
        <p:nvSpPr>
          <p:cNvPr id="4" name="Slide Number Placeholder 3"/>
          <p:cNvSpPr>
            <a:spLocks noGrp="1"/>
          </p:cNvSpPr>
          <p:nvPr>
            <p:ph type="sldNum" sz="quarter" idx="10"/>
          </p:nvPr>
        </p:nvSpPr>
        <p:spPr/>
        <p:txBody>
          <a:bodyPr/>
          <a:lstStyle/>
          <a:p>
            <a:fld id="{FD47D7AF-F56B-48EE-BD59-871CD922B3DF}" type="slidenum">
              <a:rPr lang="en-US" smtClean="0"/>
              <a:t>6</a:t>
            </a:fld>
            <a:endParaRPr lang="en-US"/>
          </a:p>
        </p:txBody>
      </p:sp>
    </p:spTree>
    <p:extLst>
      <p:ext uri="{BB962C8B-B14F-4D97-AF65-F5344CB8AC3E}">
        <p14:creationId xmlns:p14="http://schemas.microsoft.com/office/powerpoint/2010/main" val="72710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local government can include programs for the evaluation of lead levels in the blood of the residents of East Chicago through routine door-to-door state-sponsored tests (NCHH, 2021). These tests should also be offered in local health facilities, as well as learning institutions where the children are easily accessible (Hanna-</a:t>
            </a:r>
            <a:r>
              <a:rPr lang="en-US" sz="1200" kern="1200" dirty="0" err="1">
                <a:solidFill>
                  <a:schemeClr val="tx1"/>
                </a:solidFill>
                <a:effectLst/>
                <a:latin typeface="+mn-lt"/>
                <a:ea typeface="+mn-ea"/>
                <a:cs typeface="+mn-cs"/>
              </a:rPr>
              <a:t>Attisha</a:t>
            </a:r>
            <a:r>
              <a:rPr lang="en-US" sz="1200" kern="1200" dirty="0">
                <a:solidFill>
                  <a:schemeClr val="tx1"/>
                </a:solidFill>
                <a:effectLst/>
                <a:latin typeface="+mn-lt"/>
                <a:ea typeface="+mn-ea"/>
                <a:cs typeface="+mn-cs"/>
              </a:rPr>
              <a:t> et al, 2016). This would also allow the local government to prioritize the children in the area who are more susceptible to severe disorders in case of prolonged lead exposure (Winter &amp; Sampson, 2017). After these tests are done, the local authorities should be objectively involved in identifying and eliminating the conditions that predispose certain residents to elevated blood lead levels (NCHH, 2021). Although the cost-effectiveness of implementing this policy may be uncertain, it meets the criteria for legality and inclusiveness since most of the residents will be accessed. </a:t>
            </a:r>
          </a:p>
          <a:p>
            <a:endParaRPr lang="en-US" dirty="0"/>
          </a:p>
        </p:txBody>
      </p:sp>
      <p:sp>
        <p:nvSpPr>
          <p:cNvPr id="4" name="Slide Number Placeholder 3"/>
          <p:cNvSpPr>
            <a:spLocks noGrp="1"/>
          </p:cNvSpPr>
          <p:nvPr>
            <p:ph type="sldNum" sz="quarter" idx="10"/>
          </p:nvPr>
        </p:nvSpPr>
        <p:spPr/>
        <p:txBody>
          <a:bodyPr/>
          <a:lstStyle/>
          <a:p>
            <a:fld id="{FD47D7AF-F56B-48EE-BD59-871CD922B3DF}" type="slidenum">
              <a:rPr lang="en-US" smtClean="0"/>
              <a:t>7</a:t>
            </a:fld>
            <a:endParaRPr lang="en-US"/>
          </a:p>
        </p:txBody>
      </p:sp>
    </p:spTree>
    <p:extLst>
      <p:ext uri="{BB962C8B-B14F-4D97-AF65-F5344CB8AC3E}">
        <p14:creationId xmlns:p14="http://schemas.microsoft.com/office/powerpoint/2010/main" val="40923152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local government can also employ</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education programs for those facing the risk of lead exposure on how they can prevent this (NCHH, 2021). Simultaneously, education programs aimed at enhancing public awareness regarding lead exposure, lead poisoning, and the treatment alternatives for lead poisoning should be intensified within East Chicago (NCHH, 2021). This may entail providing the funds or grants for community seminars and other outreach programs (Reed, 2018). This policy meets the criteria for inclusivity and legality, and it may also be cost-effective if the funds are allocated appropriately. Furthermore, local authorities should collaborate with activist and human rights groups to raise awareness and acquire more financial support to make the implementation of the policy more cost-effective (Reed, 2018). Furthermore, the local government officials should also be educated on various aspects of lead exposure and how they can implement the programs aimed at helping the residents (Reed, 2018). This will help involve everyone in the region in the fight against lead exposure (Reed, 2018).</a:t>
            </a:r>
          </a:p>
          <a:p>
            <a:endParaRPr lang="en-US" dirty="0"/>
          </a:p>
        </p:txBody>
      </p:sp>
      <p:sp>
        <p:nvSpPr>
          <p:cNvPr id="4" name="Slide Number Placeholder 3"/>
          <p:cNvSpPr>
            <a:spLocks noGrp="1"/>
          </p:cNvSpPr>
          <p:nvPr>
            <p:ph type="sldNum" sz="quarter" idx="10"/>
          </p:nvPr>
        </p:nvSpPr>
        <p:spPr/>
        <p:txBody>
          <a:bodyPr/>
          <a:lstStyle/>
          <a:p>
            <a:fld id="{FD47D7AF-F56B-48EE-BD59-871CD922B3DF}" type="slidenum">
              <a:rPr lang="en-US" smtClean="0"/>
              <a:t>8</a:t>
            </a:fld>
            <a:endParaRPr lang="en-US"/>
          </a:p>
        </p:txBody>
      </p:sp>
    </p:spTree>
    <p:extLst>
      <p:ext uri="{BB962C8B-B14F-4D97-AF65-F5344CB8AC3E}">
        <p14:creationId xmlns:p14="http://schemas.microsoft.com/office/powerpoint/2010/main" val="396528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2B4E3E-4E5B-4BED-8708-B0CCC287D588}" type="datetimeFigureOut">
              <a:rPr lang="en-US" smtClean="0"/>
              <a:t>4/5/2021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EAA15812-F283-4F5E-B0E7-B992E17FE74F}" type="slidenum">
              <a:rPr lang="en-US" smtClean="0"/>
              <a:t>‹#›</a:t>
            </a:fld>
            <a:endParaRPr lang="en-US"/>
          </a:p>
        </p:txBody>
      </p:sp>
    </p:spTree>
    <p:extLst>
      <p:ext uri="{BB962C8B-B14F-4D97-AF65-F5344CB8AC3E}">
        <p14:creationId xmlns:p14="http://schemas.microsoft.com/office/powerpoint/2010/main" val="94737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2B4E3E-4E5B-4BED-8708-B0CCC287D588}" type="datetimeFigureOut">
              <a:rPr lang="en-US" smtClean="0"/>
              <a:t>4/5/2021</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AA15812-F283-4F5E-B0E7-B992E17FE74F}" type="slidenum">
              <a:rPr lang="en-US" smtClean="0"/>
              <a:t>‹#›</a:t>
            </a:fld>
            <a:endParaRPr lang="en-US"/>
          </a:p>
        </p:txBody>
      </p:sp>
    </p:spTree>
    <p:extLst>
      <p:ext uri="{BB962C8B-B14F-4D97-AF65-F5344CB8AC3E}">
        <p14:creationId xmlns:p14="http://schemas.microsoft.com/office/powerpoint/2010/main" val="2268310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2B4E3E-4E5B-4BED-8708-B0CCC287D588}" type="datetimeFigureOut">
              <a:rPr lang="en-US" smtClean="0"/>
              <a:t>4/5/2021</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AA15812-F283-4F5E-B0E7-B992E17FE74F}" type="slidenum">
              <a:rPr lang="en-US" smtClean="0"/>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780972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52B4E3E-4E5B-4BED-8708-B0CCC287D588}" type="datetimeFigureOut">
              <a:rPr lang="en-US" smtClean="0"/>
              <a:t>4/5/2021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AA15812-F283-4F5E-B0E7-B992E17FE74F}" type="slidenum">
              <a:rPr lang="en-US" smtClean="0"/>
              <a:t>‹#›</a:t>
            </a:fld>
            <a:endParaRPr lang="en-US"/>
          </a:p>
        </p:txBody>
      </p:sp>
    </p:spTree>
    <p:extLst>
      <p:ext uri="{BB962C8B-B14F-4D97-AF65-F5344CB8AC3E}">
        <p14:creationId xmlns:p14="http://schemas.microsoft.com/office/powerpoint/2010/main" val="27994666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52B4E3E-4E5B-4BED-8708-B0CCC287D588}" type="datetimeFigureOut">
              <a:rPr lang="en-US" smtClean="0"/>
              <a:t>4/5/2021</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AA15812-F283-4F5E-B0E7-B992E17FE74F}" type="slidenum">
              <a:rPr lang="en-US" smtClean="0"/>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111419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52B4E3E-4E5B-4BED-8708-B0CCC287D588}" type="datetimeFigureOut">
              <a:rPr lang="en-US" smtClean="0"/>
              <a:t>4/5/2021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AA15812-F283-4F5E-B0E7-B992E17FE74F}" type="slidenum">
              <a:rPr lang="en-US" smtClean="0"/>
              <a:t>‹#›</a:t>
            </a:fld>
            <a:endParaRPr lang="en-US"/>
          </a:p>
        </p:txBody>
      </p:sp>
    </p:spTree>
    <p:extLst>
      <p:ext uri="{BB962C8B-B14F-4D97-AF65-F5344CB8AC3E}">
        <p14:creationId xmlns:p14="http://schemas.microsoft.com/office/powerpoint/2010/main" val="21477345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2B4E3E-4E5B-4BED-8708-B0CCC287D588}" type="datetimeFigureOut">
              <a:rPr lang="en-US" smtClean="0"/>
              <a:t>4/5/2021</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AA15812-F283-4F5E-B0E7-B992E17FE74F}" type="slidenum">
              <a:rPr lang="en-US" smtClean="0"/>
              <a:t>‹#›</a:t>
            </a:fld>
            <a:endParaRPr lang="en-US"/>
          </a:p>
        </p:txBody>
      </p:sp>
    </p:spTree>
    <p:extLst>
      <p:ext uri="{BB962C8B-B14F-4D97-AF65-F5344CB8AC3E}">
        <p14:creationId xmlns:p14="http://schemas.microsoft.com/office/powerpoint/2010/main" val="11452181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2B4E3E-4E5B-4BED-8708-B0CCC287D588}" type="datetimeFigureOut">
              <a:rPr lang="en-US" smtClean="0"/>
              <a:t>4/5/2021</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AA15812-F283-4F5E-B0E7-B992E17FE74F}" type="slidenum">
              <a:rPr lang="en-US" smtClean="0"/>
              <a:t>‹#›</a:t>
            </a:fld>
            <a:endParaRPr lang="en-US"/>
          </a:p>
        </p:txBody>
      </p:sp>
    </p:spTree>
    <p:extLst>
      <p:ext uri="{BB962C8B-B14F-4D97-AF65-F5344CB8AC3E}">
        <p14:creationId xmlns:p14="http://schemas.microsoft.com/office/powerpoint/2010/main" val="176857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2B4E3E-4E5B-4BED-8708-B0CCC287D588}" type="datetimeFigureOut">
              <a:rPr lang="en-US" smtClean="0"/>
              <a:t>4/5/2021</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AA15812-F283-4F5E-B0E7-B992E17FE74F}" type="slidenum">
              <a:rPr lang="en-US" smtClean="0"/>
              <a:t>‹#›</a:t>
            </a:fld>
            <a:endParaRPr lang="en-US"/>
          </a:p>
        </p:txBody>
      </p:sp>
    </p:spTree>
    <p:extLst>
      <p:ext uri="{BB962C8B-B14F-4D97-AF65-F5344CB8AC3E}">
        <p14:creationId xmlns:p14="http://schemas.microsoft.com/office/powerpoint/2010/main" val="1139906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2B4E3E-4E5B-4BED-8708-B0CCC287D588}" type="datetimeFigureOut">
              <a:rPr lang="en-US" smtClean="0"/>
              <a:t>4/5/2021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EAA15812-F283-4F5E-B0E7-B992E17FE74F}" type="slidenum">
              <a:rPr lang="en-US" smtClean="0"/>
              <a:t>‹#›</a:t>
            </a:fld>
            <a:endParaRPr lang="en-US"/>
          </a:p>
        </p:txBody>
      </p:sp>
    </p:spTree>
    <p:extLst>
      <p:ext uri="{BB962C8B-B14F-4D97-AF65-F5344CB8AC3E}">
        <p14:creationId xmlns:p14="http://schemas.microsoft.com/office/powerpoint/2010/main" val="1601216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2B4E3E-4E5B-4BED-8708-B0CCC287D588}" type="datetimeFigureOut">
              <a:rPr lang="en-US" smtClean="0"/>
              <a:t>4/5/2021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EAA15812-F283-4F5E-B0E7-B992E17FE74F}" type="slidenum">
              <a:rPr lang="en-US" smtClean="0"/>
              <a:t>‹#›</a:t>
            </a:fld>
            <a:endParaRPr lang="en-US"/>
          </a:p>
        </p:txBody>
      </p:sp>
    </p:spTree>
    <p:extLst>
      <p:ext uri="{BB962C8B-B14F-4D97-AF65-F5344CB8AC3E}">
        <p14:creationId xmlns:p14="http://schemas.microsoft.com/office/powerpoint/2010/main" val="2016869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2B4E3E-4E5B-4BED-8708-B0CCC287D588}" type="datetimeFigureOut">
              <a:rPr lang="en-US" smtClean="0"/>
              <a:t>4/5/2021</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EAA15812-F283-4F5E-B0E7-B992E17FE74F}" type="slidenum">
              <a:rPr lang="en-US" smtClean="0"/>
              <a:t>‹#›</a:t>
            </a:fld>
            <a:endParaRPr lang="en-US"/>
          </a:p>
        </p:txBody>
      </p:sp>
    </p:spTree>
    <p:extLst>
      <p:ext uri="{BB962C8B-B14F-4D97-AF65-F5344CB8AC3E}">
        <p14:creationId xmlns:p14="http://schemas.microsoft.com/office/powerpoint/2010/main" val="2730257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2B4E3E-4E5B-4BED-8708-B0CCC287D588}" type="datetimeFigureOut">
              <a:rPr lang="en-US" smtClean="0"/>
              <a:t>4/5/2021</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AA15812-F283-4F5E-B0E7-B992E17FE74F}" type="slidenum">
              <a:rPr lang="en-US" smtClean="0"/>
              <a:t>‹#›</a:t>
            </a:fld>
            <a:endParaRPr lang="en-US"/>
          </a:p>
        </p:txBody>
      </p:sp>
    </p:spTree>
    <p:extLst>
      <p:ext uri="{BB962C8B-B14F-4D97-AF65-F5344CB8AC3E}">
        <p14:creationId xmlns:p14="http://schemas.microsoft.com/office/powerpoint/2010/main" val="1462212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2B4E3E-4E5B-4BED-8708-B0CCC287D588}" type="datetimeFigureOut">
              <a:rPr lang="en-US" smtClean="0"/>
              <a:t>4/5/2021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AA15812-F283-4F5E-B0E7-B992E17FE74F}" type="slidenum">
              <a:rPr lang="en-US" smtClean="0"/>
              <a:t>‹#›</a:t>
            </a:fld>
            <a:endParaRPr lang="en-US"/>
          </a:p>
        </p:txBody>
      </p:sp>
    </p:spTree>
    <p:extLst>
      <p:ext uri="{BB962C8B-B14F-4D97-AF65-F5344CB8AC3E}">
        <p14:creationId xmlns:p14="http://schemas.microsoft.com/office/powerpoint/2010/main" val="3538148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2B4E3E-4E5B-4BED-8708-B0CCC287D588}" type="datetimeFigureOut">
              <a:rPr lang="en-US" smtClean="0"/>
              <a:t>4/5/2021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AA15812-F283-4F5E-B0E7-B992E17FE74F}" type="slidenum">
              <a:rPr lang="en-US" smtClean="0"/>
              <a:t>‹#›</a:t>
            </a:fld>
            <a:endParaRPr lang="en-US"/>
          </a:p>
        </p:txBody>
      </p:sp>
    </p:spTree>
    <p:extLst>
      <p:ext uri="{BB962C8B-B14F-4D97-AF65-F5344CB8AC3E}">
        <p14:creationId xmlns:p14="http://schemas.microsoft.com/office/powerpoint/2010/main" val="3806705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2B4E3E-4E5B-4BED-8708-B0CCC287D588}" type="datetimeFigureOut">
              <a:rPr lang="en-US" smtClean="0"/>
              <a:t>4/5/2021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EAA15812-F283-4F5E-B0E7-B992E17FE74F}" type="slidenum">
              <a:rPr lang="en-US" smtClean="0"/>
              <a:t>‹#›</a:t>
            </a:fld>
            <a:endParaRPr lang="en-US"/>
          </a:p>
        </p:txBody>
      </p:sp>
    </p:spTree>
    <p:extLst>
      <p:ext uri="{BB962C8B-B14F-4D97-AF65-F5344CB8AC3E}">
        <p14:creationId xmlns:p14="http://schemas.microsoft.com/office/powerpoint/2010/main" val="1259665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552B4E3E-4E5B-4BED-8708-B0CCC287D588}" type="datetimeFigureOut">
              <a:rPr lang="en-US" smtClean="0"/>
              <a:t>4/5/2021</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EAA15812-F283-4F5E-B0E7-B992E17FE74F}" type="slidenum">
              <a:rPr lang="en-US" smtClean="0"/>
              <a:t>‹#›</a:t>
            </a:fld>
            <a:endParaRPr lang="en-US"/>
          </a:p>
        </p:txBody>
      </p:sp>
    </p:spTree>
    <p:extLst>
      <p:ext uri="{BB962C8B-B14F-4D97-AF65-F5344CB8AC3E}">
        <p14:creationId xmlns:p14="http://schemas.microsoft.com/office/powerpoint/2010/main" val="13925836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doi.org/10.1515/intox-2015-0009" TargetMode="External"/><Relationship Id="rId2" Type="http://schemas.openxmlformats.org/officeDocument/2006/relationships/hyperlink" Target="https://nchh.org/information-and-evidence/healthy-housing-policy/10-policie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6400" y="685800"/>
            <a:ext cx="6705600" cy="3508375"/>
          </a:xfrm>
        </p:spPr>
        <p:txBody>
          <a:bodyPr>
            <a:normAutofit/>
          </a:bodyPr>
          <a:lstStyle/>
          <a:p>
            <a:pPr algn="ctr"/>
            <a:r>
              <a:rPr lang="en-US" sz="4000" b="1" dirty="0">
                <a:solidFill>
                  <a:srgbClr val="002060"/>
                </a:solidFill>
                <a:latin typeface="Times New Roman" panose="02020603050405020304" pitchFamily="18" charset="0"/>
                <a:cs typeface="Times New Roman" panose="02020603050405020304" pitchFamily="18" charset="0"/>
              </a:rPr>
              <a:t>Policy Recommendation on Issues and Policy on Lead Exposure and Lead Exposure Issues in the City of East Chicago</a:t>
            </a:r>
          </a:p>
        </p:txBody>
      </p:sp>
      <p:sp>
        <p:nvSpPr>
          <p:cNvPr id="3" name="Subtitle 2"/>
          <p:cNvSpPr>
            <a:spLocks noGrp="1"/>
          </p:cNvSpPr>
          <p:nvPr>
            <p:ph type="subTitle" idx="1"/>
          </p:nvPr>
        </p:nvSpPr>
        <p:spPr>
          <a:xfrm>
            <a:off x="2133600" y="4419600"/>
            <a:ext cx="5638800" cy="1219199"/>
          </a:xfrm>
        </p:spPr>
        <p:txBody>
          <a:bodyPr>
            <a:noAutofit/>
          </a:bodyPr>
          <a:lstStyle/>
          <a:p>
            <a:pPr algn="ctr"/>
            <a:r>
              <a:rPr lang="en-US" sz="2800" dirty="0">
                <a:solidFill>
                  <a:srgbClr val="00B050"/>
                </a:solidFill>
                <a:latin typeface="Times New Roman" panose="02020603050405020304" pitchFamily="18" charset="0"/>
                <a:cs typeface="Times New Roman" panose="02020603050405020304" pitchFamily="18" charset="0"/>
              </a:rPr>
              <a:t>Name</a:t>
            </a:r>
          </a:p>
          <a:p>
            <a:pPr algn="ctr"/>
            <a:r>
              <a:rPr lang="en-US" sz="2800" dirty="0">
                <a:solidFill>
                  <a:srgbClr val="00B050"/>
                </a:solidFill>
                <a:latin typeface="Times New Roman" panose="02020603050405020304" pitchFamily="18" charset="0"/>
                <a:cs typeface="Times New Roman" panose="02020603050405020304" pitchFamily="18" charset="0"/>
              </a:rPr>
              <a:t>Institution</a:t>
            </a:r>
          </a:p>
        </p:txBody>
      </p:sp>
    </p:spTree>
    <p:extLst>
      <p:ext uri="{BB962C8B-B14F-4D97-AF65-F5344CB8AC3E}">
        <p14:creationId xmlns:p14="http://schemas.microsoft.com/office/powerpoint/2010/main" val="2479225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96982"/>
            <a:ext cx="7391400" cy="665018"/>
          </a:xfrm>
        </p:spPr>
        <p:txBody>
          <a:bodyPr>
            <a:normAutofit/>
          </a:bodyPr>
          <a:lstStyle/>
          <a:p>
            <a:pPr algn="ctr"/>
            <a:r>
              <a:rPr lang="en-US" sz="3200" b="1" u="sng" dirty="0">
                <a:solidFill>
                  <a:srgbClr val="002060"/>
                </a:solidFill>
              </a:rPr>
              <a:t>How Lead Exposure Occurs</a:t>
            </a:r>
          </a:p>
        </p:txBody>
      </p:sp>
      <p:sp>
        <p:nvSpPr>
          <p:cNvPr id="3" name="Content Placeholder 2"/>
          <p:cNvSpPr>
            <a:spLocks noGrp="1"/>
          </p:cNvSpPr>
          <p:nvPr>
            <p:ph idx="1"/>
          </p:nvPr>
        </p:nvSpPr>
        <p:spPr>
          <a:xfrm>
            <a:off x="1524000" y="838200"/>
            <a:ext cx="7162800" cy="5791200"/>
          </a:xfrm>
        </p:spPr>
        <p:txBody>
          <a:bodyPr>
            <a:normAutofit/>
          </a:bodyPr>
          <a:lstStyle/>
          <a:p>
            <a:r>
              <a:rPr lang="en-US" sz="2600" dirty="0"/>
              <a:t>Lead is a non-decomposable metal that accumulates easily.</a:t>
            </a:r>
          </a:p>
          <a:p>
            <a:r>
              <a:rPr lang="en-US" sz="2600" dirty="0"/>
              <a:t>The use of lead in industrial processes leads to its deposition.</a:t>
            </a:r>
          </a:p>
          <a:p>
            <a:r>
              <a:rPr lang="en-US" sz="2600" dirty="0"/>
              <a:t>Lead can accumulate in air, water, soil and other products.</a:t>
            </a:r>
          </a:p>
          <a:p>
            <a:r>
              <a:rPr lang="en-US" sz="2600" dirty="0"/>
              <a:t>Lead particles can be inhaled, ingested or penetrate skin.</a:t>
            </a:r>
          </a:p>
          <a:p>
            <a:r>
              <a:rPr lang="en-US" sz="2600" dirty="0"/>
              <a:t>Lead’s properties enable fast transport in body tissues.</a:t>
            </a:r>
          </a:p>
          <a:p>
            <a:r>
              <a:rPr lang="en-US" sz="2600" dirty="0"/>
              <a:t>Lead is also transported in blood to other body tissues.</a:t>
            </a:r>
          </a:p>
        </p:txBody>
      </p:sp>
    </p:spTree>
    <p:extLst>
      <p:ext uri="{BB962C8B-B14F-4D97-AF65-F5344CB8AC3E}">
        <p14:creationId xmlns:p14="http://schemas.microsoft.com/office/powerpoint/2010/main" val="1953253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315200" cy="914400"/>
          </a:xfrm>
        </p:spPr>
        <p:txBody>
          <a:bodyPr>
            <a:normAutofit fontScale="90000"/>
          </a:bodyPr>
          <a:lstStyle/>
          <a:p>
            <a:pPr algn="ctr"/>
            <a:r>
              <a:rPr lang="en-US" sz="3200" b="1" u="sng" dirty="0">
                <a:solidFill>
                  <a:srgbClr val="002060"/>
                </a:solidFill>
              </a:rPr>
              <a:t>Impact of Lead Exposure on Human Health</a:t>
            </a:r>
          </a:p>
        </p:txBody>
      </p:sp>
      <p:sp>
        <p:nvSpPr>
          <p:cNvPr id="3" name="Content Placeholder 2"/>
          <p:cNvSpPr>
            <a:spLocks noGrp="1"/>
          </p:cNvSpPr>
          <p:nvPr>
            <p:ph idx="1"/>
          </p:nvPr>
        </p:nvSpPr>
        <p:spPr>
          <a:xfrm>
            <a:off x="1371600" y="1066800"/>
            <a:ext cx="7315200" cy="5334000"/>
          </a:xfrm>
        </p:spPr>
        <p:txBody>
          <a:bodyPr>
            <a:noAutofit/>
          </a:bodyPr>
          <a:lstStyle/>
          <a:p>
            <a:r>
              <a:rPr lang="en-US" sz="2600" dirty="0"/>
              <a:t>Lead in tissue initiates inflammatory tissue-damaging mechanisms.</a:t>
            </a:r>
          </a:p>
          <a:p>
            <a:r>
              <a:rPr lang="en-US" sz="2600" dirty="0"/>
              <a:t>Affects cardiovascular, kidneys, immune and nervous systems. </a:t>
            </a:r>
          </a:p>
          <a:p>
            <a:r>
              <a:rPr lang="en-US" sz="2600" dirty="0"/>
              <a:t>Complications include: asthma, hypertension, infertility, blood disorders.</a:t>
            </a:r>
          </a:p>
          <a:p>
            <a:r>
              <a:rPr lang="en-US" sz="2600" dirty="0"/>
              <a:t>Complications are more severe in children.</a:t>
            </a:r>
          </a:p>
          <a:p>
            <a:r>
              <a:rPr lang="en-US" sz="2600" dirty="0"/>
              <a:t>Children frequently suffer from permanent nervous damage.</a:t>
            </a:r>
          </a:p>
          <a:p>
            <a:r>
              <a:rPr lang="en-US" sz="2600" dirty="0"/>
              <a:t>Lead exposure may also cause cognitive defects.</a:t>
            </a:r>
          </a:p>
        </p:txBody>
      </p:sp>
    </p:spTree>
    <p:extLst>
      <p:ext uri="{BB962C8B-B14F-4D97-AF65-F5344CB8AC3E}">
        <p14:creationId xmlns:p14="http://schemas.microsoft.com/office/powerpoint/2010/main" val="252420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0"/>
            <a:ext cx="7620000" cy="762000"/>
          </a:xfrm>
        </p:spPr>
        <p:txBody>
          <a:bodyPr>
            <a:noAutofit/>
          </a:bodyPr>
          <a:lstStyle/>
          <a:p>
            <a:pPr algn="ctr"/>
            <a:r>
              <a:rPr lang="en-US" sz="3200" b="1" u="sng" dirty="0">
                <a:solidFill>
                  <a:srgbClr val="002060"/>
                </a:solidFill>
              </a:rPr>
              <a:t>Lead Exposure Issues in East Chicago</a:t>
            </a:r>
          </a:p>
        </p:txBody>
      </p:sp>
      <p:sp>
        <p:nvSpPr>
          <p:cNvPr id="3" name="Content Placeholder 2"/>
          <p:cNvSpPr>
            <a:spLocks noGrp="1"/>
          </p:cNvSpPr>
          <p:nvPr>
            <p:ph idx="1"/>
          </p:nvPr>
        </p:nvSpPr>
        <p:spPr>
          <a:xfrm>
            <a:off x="1447800" y="762000"/>
            <a:ext cx="7467600" cy="5943600"/>
          </a:xfrm>
        </p:spPr>
        <p:txBody>
          <a:bodyPr>
            <a:noAutofit/>
          </a:bodyPr>
          <a:lstStyle/>
          <a:p>
            <a:r>
              <a:rPr lang="en-US" sz="2400" dirty="0"/>
              <a:t>East Chicago in Indiana contains numerous metal industries.</a:t>
            </a:r>
          </a:p>
          <a:p>
            <a:r>
              <a:rPr lang="en-US" sz="2400" dirty="0"/>
              <a:t>These industries deposited lead during late 1900s.</a:t>
            </a:r>
          </a:p>
          <a:p>
            <a:r>
              <a:rPr lang="en-US" sz="2400" dirty="0"/>
              <a:t>These areas of deposition were later occupied by residents.</a:t>
            </a:r>
          </a:p>
          <a:p>
            <a:r>
              <a:rPr lang="en-US" sz="2400" dirty="0"/>
              <a:t>EPA identified these areas as hazardous and began clean-up.</a:t>
            </a:r>
          </a:p>
          <a:p>
            <a:r>
              <a:rPr lang="en-US" sz="2400" dirty="0"/>
              <a:t>Some areas have extremely fatal lead concentrations.</a:t>
            </a:r>
          </a:p>
          <a:p>
            <a:r>
              <a:rPr lang="en-US" sz="2400" dirty="0"/>
              <a:t>Local government was slow in informing residents.</a:t>
            </a:r>
          </a:p>
          <a:p>
            <a:r>
              <a:rPr lang="en-US" sz="2400" dirty="0"/>
              <a:t>Subsequent government relocation efforts were unsuccessful.</a:t>
            </a:r>
          </a:p>
        </p:txBody>
      </p:sp>
    </p:spTree>
    <p:extLst>
      <p:ext uri="{BB962C8B-B14F-4D97-AF65-F5344CB8AC3E}">
        <p14:creationId xmlns:p14="http://schemas.microsoft.com/office/powerpoint/2010/main" val="1499910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467600" cy="990600"/>
          </a:xfrm>
        </p:spPr>
        <p:txBody>
          <a:bodyPr>
            <a:normAutofit fontScale="90000"/>
          </a:bodyPr>
          <a:lstStyle/>
          <a:p>
            <a:pPr algn="ctr"/>
            <a:r>
              <a:rPr lang="en-US" sz="3200" b="1" u="sng" dirty="0">
                <a:solidFill>
                  <a:srgbClr val="002060"/>
                </a:solidFill>
              </a:rPr>
              <a:t>Current Policies regarding Lead Exposure in East Chicago </a:t>
            </a:r>
          </a:p>
        </p:txBody>
      </p:sp>
      <p:sp>
        <p:nvSpPr>
          <p:cNvPr id="3" name="Content Placeholder 2"/>
          <p:cNvSpPr>
            <a:spLocks noGrp="1"/>
          </p:cNvSpPr>
          <p:nvPr>
            <p:ph idx="1"/>
          </p:nvPr>
        </p:nvSpPr>
        <p:spPr>
          <a:xfrm>
            <a:off x="1371600" y="1066800"/>
            <a:ext cx="7467600" cy="5562600"/>
          </a:xfrm>
        </p:spPr>
        <p:txBody>
          <a:bodyPr>
            <a:normAutofit/>
          </a:bodyPr>
          <a:lstStyle/>
          <a:p>
            <a:r>
              <a:rPr lang="en-US" sz="2600" dirty="0"/>
              <a:t>Policies created by state and local government.</a:t>
            </a:r>
          </a:p>
          <a:p>
            <a:r>
              <a:rPr lang="en-US" sz="2600" dirty="0"/>
              <a:t>Funding programs for needy residents in contaminated areas.</a:t>
            </a:r>
          </a:p>
          <a:p>
            <a:r>
              <a:rPr lang="en-US" sz="2600" dirty="0"/>
              <a:t>Relocation programs into other areas.</a:t>
            </a:r>
          </a:p>
          <a:p>
            <a:r>
              <a:rPr lang="en-US" sz="2600" dirty="0"/>
              <a:t>Fines and penalties for transgressors of disposal guidelines.</a:t>
            </a:r>
          </a:p>
          <a:p>
            <a:r>
              <a:rPr lang="en-US" sz="2600" dirty="0"/>
              <a:t>Victims can pursue legal action against individuals or officials.</a:t>
            </a:r>
          </a:p>
          <a:p>
            <a:r>
              <a:rPr lang="en-US" sz="2600" dirty="0"/>
              <a:t>Lawsuits can be served by individuals to transgressors.</a:t>
            </a:r>
          </a:p>
        </p:txBody>
      </p:sp>
    </p:spTree>
    <p:extLst>
      <p:ext uri="{BB962C8B-B14F-4D97-AF65-F5344CB8AC3E}">
        <p14:creationId xmlns:p14="http://schemas.microsoft.com/office/powerpoint/2010/main" val="1255407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52400"/>
            <a:ext cx="7543800" cy="990600"/>
          </a:xfrm>
        </p:spPr>
        <p:txBody>
          <a:bodyPr>
            <a:normAutofit fontScale="90000"/>
          </a:bodyPr>
          <a:lstStyle/>
          <a:p>
            <a:pPr algn="ctr"/>
            <a:r>
              <a:rPr lang="en-US" sz="3200" b="1" u="sng" dirty="0">
                <a:solidFill>
                  <a:srgbClr val="002060"/>
                </a:solidFill>
              </a:rPr>
              <a:t>Weaknesses and Barriers of current Lead Exposure Policies in East Chicago</a:t>
            </a:r>
          </a:p>
        </p:txBody>
      </p:sp>
      <p:sp>
        <p:nvSpPr>
          <p:cNvPr id="3" name="Content Placeholder 2"/>
          <p:cNvSpPr>
            <a:spLocks noGrp="1"/>
          </p:cNvSpPr>
          <p:nvPr>
            <p:ph idx="1"/>
          </p:nvPr>
        </p:nvSpPr>
        <p:spPr>
          <a:xfrm>
            <a:off x="1371600" y="1295400"/>
            <a:ext cx="7543800" cy="5410200"/>
          </a:xfrm>
        </p:spPr>
        <p:txBody>
          <a:bodyPr>
            <a:normAutofit/>
          </a:bodyPr>
          <a:lstStyle/>
          <a:p>
            <a:r>
              <a:rPr lang="en-US" sz="2600" dirty="0"/>
              <a:t>Most East Chicago residents were unwilling to relocate.</a:t>
            </a:r>
          </a:p>
          <a:p>
            <a:r>
              <a:rPr lang="en-US" sz="2600" dirty="0"/>
              <a:t>Inability to afford better housing among East Chicago residents.</a:t>
            </a:r>
          </a:p>
          <a:p>
            <a:r>
              <a:rPr lang="en-US" sz="2600" dirty="0"/>
              <a:t>Most residents cannot afford quality legal representation.</a:t>
            </a:r>
          </a:p>
          <a:p>
            <a:r>
              <a:rPr lang="en-US" sz="2600" dirty="0"/>
              <a:t>Lack of access to quality medical facilities.</a:t>
            </a:r>
          </a:p>
          <a:p>
            <a:r>
              <a:rPr lang="en-US" sz="2600" dirty="0"/>
              <a:t>Inefficiency of East Chicago local government officials.</a:t>
            </a:r>
          </a:p>
          <a:p>
            <a:r>
              <a:rPr lang="en-US" sz="2600" dirty="0"/>
              <a:t>Bureaucratic processes hinder funding for government programs.</a:t>
            </a:r>
          </a:p>
        </p:txBody>
      </p:sp>
    </p:spTree>
    <p:extLst>
      <p:ext uri="{BB962C8B-B14F-4D97-AF65-F5344CB8AC3E}">
        <p14:creationId xmlns:p14="http://schemas.microsoft.com/office/powerpoint/2010/main" val="88101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162800" cy="685800"/>
          </a:xfrm>
        </p:spPr>
        <p:txBody>
          <a:bodyPr>
            <a:normAutofit/>
          </a:bodyPr>
          <a:lstStyle/>
          <a:p>
            <a:pPr algn="ctr"/>
            <a:r>
              <a:rPr lang="en-US" sz="3200" b="1" u="sng" dirty="0">
                <a:solidFill>
                  <a:srgbClr val="002060"/>
                </a:solidFill>
              </a:rPr>
              <a:t>Policy Recommendation</a:t>
            </a:r>
          </a:p>
        </p:txBody>
      </p:sp>
      <p:sp>
        <p:nvSpPr>
          <p:cNvPr id="3" name="Content Placeholder 2"/>
          <p:cNvSpPr>
            <a:spLocks noGrp="1"/>
          </p:cNvSpPr>
          <p:nvPr>
            <p:ph idx="1"/>
          </p:nvPr>
        </p:nvSpPr>
        <p:spPr>
          <a:xfrm>
            <a:off x="1676400" y="1066800"/>
            <a:ext cx="7086600" cy="5410200"/>
          </a:xfrm>
        </p:spPr>
        <p:txBody>
          <a:bodyPr>
            <a:normAutofit fontScale="92500" lnSpcReduction="10000"/>
          </a:bodyPr>
          <a:lstStyle/>
          <a:p>
            <a:r>
              <a:rPr lang="en-US" sz="2800" dirty="0"/>
              <a:t>Implementation of state-funded routine blood lead concentration tests.</a:t>
            </a:r>
          </a:p>
          <a:p>
            <a:r>
              <a:rPr lang="en-US" sz="2800" dirty="0"/>
              <a:t>These tests should be door-to-door to access most residents.</a:t>
            </a:r>
          </a:p>
          <a:p>
            <a:r>
              <a:rPr lang="en-US" sz="2800" dirty="0"/>
              <a:t>Tests can be provided in hospitals and schools.</a:t>
            </a:r>
          </a:p>
          <a:p>
            <a:r>
              <a:rPr lang="en-US" sz="2800" dirty="0"/>
              <a:t>The  tests should determine conditions that increase exposure.</a:t>
            </a:r>
          </a:p>
          <a:p>
            <a:r>
              <a:rPr lang="en-US" sz="2800" dirty="0"/>
              <a:t>Policy fulfills criteria for inclusivity and legality.</a:t>
            </a:r>
          </a:p>
          <a:p>
            <a:r>
              <a:rPr lang="en-US" sz="2800" dirty="0"/>
              <a:t>The cost-effectiveness of the policy is uncertain.</a:t>
            </a:r>
          </a:p>
        </p:txBody>
      </p:sp>
    </p:spTree>
    <p:extLst>
      <p:ext uri="{BB962C8B-B14F-4D97-AF65-F5344CB8AC3E}">
        <p14:creationId xmlns:p14="http://schemas.microsoft.com/office/powerpoint/2010/main" val="1835897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1708" y="152400"/>
            <a:ext cx="7135091" cy="609600"/>
          </a:xfrm>
        </p:spPr>
        <p:txBody>
          <a:bodyPr>
            <a:normAutofit fontScale="90000"/>
          </a:bodyPr>
          <a:lstStyle/>
          <a:p>
            <a:pPr algn="ctr"/>
            <a:r>
              <a:rPr lang="en-US" sz="3200" b="1" u="sng" dirty="0">
                <a:solidFill>
                  <a:srgbClr val="002060"/>
                </a:solidFill>
              </a:rPr>
              <a:t>Policy Recommendation Continued</a:t>
            </a:r>
          </a:p>
        </p:txBody>
      </p:sp>
      <p:sp>
        <p:nvSpPr>
          <p:cNvPr id="3" name="Content Placeholder 2"/>
          <p:cNvSpPr>
            <a:spLocks noGrp="1"/>
          </p:cNvSpPr>
          <p:nvPr>
            <p:ph idx="1"/>
          </p:nvPr>
        </p:nvSpPr>
        <p:spPr>
          <a:xfrm>
            <a:off x="1524000" y="685800"/>
            <a:ext cx="7135091" cy="5943600"/>
          </a:xfrm>
        </p:spPr>
        <p:txBody>
          <a:bodyPr>
            <a:normAutofit/>
          </a:bodyPr>
          <a:lstStyle/>
          <a:p>
            <a:r>
              <a:rPr lang="en-US" sz="2600" dirty="0"/>
              <a:t>Education of East Chicago residents regarding lead exposure.</a:t>
            </a:r>
          </a:p>
          <a:p>
            <a:r>
              <a:rPr lang="en-US" sz="2600" dirty="0"/>
              <a:t>Implementation of programs to increase awareness e.g. seminars.</a:t>
            </a:r>
          </a:p>
          <a:p>
            <a:r>
              <a:rPr lang="en-US" sz="2600" dirty="0"/>
              <a:t>Residents at risk to be educated on prevention measures.</a:t>
            </a:r>
          </a:p>
          <a:p>
            <a:r>
              <a:rPr lang="en-US" sz="2600" dirty="0"/>
              <a:t>Affected individuals to be informed on treatment alternatives.</a:t>
            </a:r>
          </a:p>
          <a:p>
            <a:r>
              <a:rPr lang="en-US" sz="2600" dirty="0"/>
              <a:t>Government officials should be educated on policy implementation.</a:t>
            </a:r>
          </a:p>
          <a:p>
            <a:r>
              <a:rPr lang="en-US" sz="2600" dirty="0"/>
              <a:t>The policy is inclusive, legal; can be cost-effective.</a:t>
            </a:r>
          </a:p>
          <a:p>
            <a:endParaRPr lang="en-US" sz="2600" dirty="0"/>
          </a:p>
          <a:p>
            <a:endParaRPr lang="en-US" sz="2600" dirty="0"/>
          </a:p>
        </p:txBody>
      </p:sp>
    </p:spTree>
    <p:extLst>
      <p:ext uri="{BB962C8B-B14F-4D97-AF65-F5344CB8AC3E}">
        <p14:creationId xmlns:p14="http://schemas.microsoft.com/office/powerpoint/2010/main" val="3218760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52400"/>
            <a:ext cx="7315200" cy="685800"/>
          </a:xfrm>
        </p:spPr>
        <p:txBody>
          <a:bodyPr>
            <a:normAutofit/>
          </a:bodyPr>
          <a:lstStyle/>
          <a:p>
            <a:pPr algn="ctr"/>
            <a:r>
              <a:rPr lang="en-US" sz="3200" b="1" u="sng" dirty="0">
                <a:solidFill>
                  <a:srgbClr val="002060"/>
                </a:solidFill>
              </a:rPr>
              <a:t>References</a:t>
            </a:r>
          </a:p>
        </p:txBody>
      </p:sp>
      <p:sp>
        <p:nvSpPr>
          <p:cNvPr id="3" name="Content Placeholder 2"/>
          <p:cNvSpPr>
            <a:spLocks noGrp="1"/>
          </p:cNvSpPr>
          <p:nvPr>
            <p:ph idx="1"/>
          </p:nvPr>
        </p:nvSpPr>
        <p:spPr>
          <a:xfrm>
            <a:off x="1371600" y="838200"/>
            <a:ext cx="7467600" cy="5867400"/>
          </a:xfrm>
        </p:spPr>
        <p:txBody>
          <a:bodyPr>
            <a:normAutofit/>
          </a:bodyPr>
          <a:lstStyle/>
          <a:p>
            <a:r>
              <a:rPr lang="en-US" sz="1600" dirty="0" err="1"/>
              <a:t>Boskabady</a:t>
            </a:r>
            <a:r>
              <a:rPr lang="en-US" sz="1600" dirty="0"/>
              <a:t>, M., </a:t>
            </a:r>
            <a:r>
              <a:rPr lang="en-US" sz="1600" dirty="0" err="1"/>
              <a:t>Marefati</a:t>
            </a:r>
            <a:r>
              <a:rPr lang="en-US" sz="1600" dirty="0"/>
              <a:t>, N., </a:t>
            </a:r>
            <a:r>
              <a:rPr lang="en-US" sz="1600" dirty="0" err="1"/>
              <a:t>Farkhondeh</a:t>
            </a:r>
            <a:r>
              <a:rPr lang="en-US" sz="1600" dirty="0"/>
              <a:t>, T., </a:t>
            </a:r>
            <a:r>
              <a:rPr lang="en-US" sz="1600" dirty="0" err="1"/>
              <a:t>Shakeri</a:t>
            </a:r>
            <a:r>
              <a:rPr lang="en-US" sz="1600" dirty="0"/>
              <a:t>, F., </a:t>
            </a:r>
            <a:r>
              <a:rPr lang="en-US" sz="1600" dirty="0" err="1"/>
              <a:t>Farshbaf</a:t>
            </a:r>
            <a:r>
              <a:rPr lang="en-US" sz="1600" dirty="0"/>
              <a:t>, A., &amp; </a:t>
            </a:r>
            <a:r>
              <a:rPr lang="en-US" sz="1600" dirty="0" err="1"/>
              <a:t>Boskabady</a:t>
            </a:r>
            <a:r>
              <a:rPr lang="en-US" sz="1600" dirty="0"/>
              <a:t>, M. H. (2018). The effect of environmental lead exposure on human health and the contribution of inflammatory mechanisms, a review. </a:t>
            </a:r>
            <a:r>
              <a:rPr lang="en-US" sz="1600" i="1" dirty="0"/>
              <a:t>Environment international</a:t>
            </a:r>
            <a:r>
              <a:rPr lang="en-US" sz="1600" dirty="0"/>
              <a:t>, </a:t>
            </a:r>
            <a:r>
              <a:rPr lang="en-US" sz="1600" i="1" dirty="0"/>
              <a:t>120</a:t>
            </a:r>
            <a:r>
              <a:rPr lang="en-US" sz="1600" dirty="0"/>
              <a:t>, 404-420.</a:t>
            </a:r>
          </a:p>
          <a:p>
            <a:r>
              <a:rPr lang="en-US" sz="1600" dirty="0"/>
              <a:t>Hanna-</a:t>
            </a:r>
            <a:r>
              <a:rPr lang="en-US" sz="1600" dirty="0" err="1"/>
              <a:t>Attisha</a:t>
            </a:r>
            <a:r>
              <a:rPr lang="en-US" sz="1600" dirty="0"/>
              <a:t>, M., </a:t>
            </a:r>
            <a:r>
              <a:rPr lang="en-US" sz="1600" dirty="0" err="1"/>
              <a:t>LaChance</a:t>
            </a:r>
            <a:r>
              <a:rPr lang="en-US" sz="1600" dirty="0"/>
              <a:t>, J., Sadler, R. C., &amp; </a:t>
            </a:r>
            <a:r>
              <a:rPr lang="en-US" sz="1600" dirty="0" err="1"/>
              <a:t>Champney</a:t>
            </a:r>
            <a:r>
              <a:rPr lang="en-US" sz="1600" dirty="0"/>
              <a:t> </a:t>
            </a:r>
            <a:r>
              <a:rPr lang="en-US" sz="1600" dirty="0" err="1"/>
              <a:t>Schnepp</a:t>
            </a:r>
            <a:r>
              <a:rPr lang="en-US" sz="1600" dirty="0"/>
              <a:t>, A. (2016). Elevated blood lead levels in children associated with the Flint drinking water crisis: a spatial analysis of risk and public health response. </a:t>
            </a:r>
            <a:r>
              <a:rPr lang="en-US" sz="1600" i="1" dirty="0"/>
              <a:t>American journal of public health</a:t>
            </a:r>
            <a:r>
              <a:rPr lang="en-US" sz="1600" dirty="0"/>
              <a:t>, 106(2), 283-290.</a:t>
            </a:r>
          </a:p>
          <a:p>
            <a:r>
              <a:rPr lang="en-US" sz="1600" dirty="0"/>
              <a:t>National Center for Healthy Housing (NCHH). (2021). </a:t>
            </a:r>
            <a:r>
              <a:rPr lang="en-US" sz="1600" i="1" dirty="0"/>
              <a:t>10 Policies to Prevent and Respond to Childhood Lead Exposure</a:t>
            </a:r>
            <a:r>
              <a:rPr lang="en-US" sz="1600" dirty="0"/>
              <a:t>. </a:t>
            </a:r>
            <a:r>
              <a:rPr lang="en-US" sz="1600" u="sng" dirty="0">
                <a:hlinkClick r:id="rId2"/>
              </a:rPr>
              <a:t>https://nchh.org/information-and-evidence/healthy-housing-policy/10-policies/</a:t>
            </a:r>
            <a:r>
              <a:rPr lang="en-US" sz="1600" dirty="0"/>
              <a:t> </a:t>
            </a:r>
          </a:p>
          <a:p>
            <a:r>
              <a:rPr lang="en-US" sz="1600" dirty="0"/>
              <a:t>Reed, H. (2018). Indiana's Public Health is in Jeopardy: Lessons to Learn from Toxic Chemical Contamination in East Chicago. </a:t>
            </a:r>
            <a:r>
              <a:rPr lang="en-US" sz="1600" i="1" dirty="0"/>
              <a:t>Ind. Health L. Rev</a:t>
            </a:r>
            <a:r>
              <a:rPr lang="en-US" sz="1600" dirty="0"/>
              <a:t>., 15, 109.</a:t>
            </a:r>
          </a:p>
          <a:p>
            <a:r>
              <a:rPr lang="en-US" sz="1600" dirty="0" err="1"/>
              <a:t>Wani</a:t>
            </a:r>
            <a:r>
              <a:rPr lang="en-US" sz="1600" dirty="0"/>
              <a:t>, A. L., Ara, A., &amp; </a:t>
            </a:r>
            <a:r>
              <a:rPr lang="en-US" sz="1600" dirty="0" err="1"/>
              <a:t>Usmani</a:t>
            </a:r>
            <a:r>
              <a:rPr lang="en-US" sz="1600" dirty="0"/>
              <a:t>, J. A. (2015). Lead toxicity: a review. </a:t>
            </a:r>
            <a:r>
              <a:rPr lang="en-US" sz="1600" i="1" dirty="0"/>
              <a:t>Interdisciplinary toxicology</a:t>
            </a:r>
            <a:r>
              <a:rPr lang="en-US" sz="1600" dirty="0"/>
              <a:t>, </a:t>
            </a:r>
            <a:r>
              <a:rPr lang="en-US" sz="1600" i="1" dirty="0"/>
              <a:t>8</a:t>
            </a:r>
            <a:r>
              <a:rPr lang="en-US" sz="1600" dirty="0"/>
              <a:t>(2), 55–64. </a:t>
            </a:r>
            <a:r>
              <a:rPr lang="en-US" sz="1600" u="sng" dirty="0">
                <a:hlinkClick r:id="rId3"/>
              </a:rPr>
              <a:t>https://doi.org/10.1515/intox-2015-0009</a:t>
            </a:r>
            <a:r>
              <a:rPr lang="en-US" sz="1600" dirty="0"/>
              <a:t> </a:t>
            </a:r>
          </a:p>
          <a:p>
            <a:r>
              <a:rPr lang="en-US" sz="1600" dirty="0"/>
              <a:t>Winter, A. S., &amp; Sampson, R. J. (2017). From lead exposure in early childhood to adolescent health: A Chicago birth cohort. </a:t>
            </a:r>
            <a:r>
              <a:rPr lang="en-US" sz="1600" i="1" dirty="0"/>
              <a:t>American journal of public health</a:t>
            </a:r>
            <a:r>
              <a:rPr lang="en-US" sz="1600" dirty="0"/>
              <a:t>, 107(9), 1496-1501.</a:t>
            </a:r>
          </a:p>
          <a:p>
            <a:endParaRPr lang="en-US" sz="1600" dirty="0"/>
          </a:p>
        </p:txBody>
      </p:sp>
    </p:spTree>
    <p:extLst>
      <p:ext uri="{BB962C8B-B14F-4D97-AF65-F5344CB8AC3E}">
        <p14:creationId xmlns:p14="http://schemas.microsoft.com/office/powerpoint/2010/main" val="1535690543"/>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170</TotalTime>
  <Words>1989</Words>
  <Application>Microsoft Office PowerPoint</Application>
  <PresentationFormat>On-screen Show (4:3)</PresentationFormat>
  <Paragraphs>74</Paragraphs>
  <Slides>9</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Century Gothic</vt:lpstr>
      <vt:lpstr>Times New Roman</vt:lpstr>
      <vt:lpstr>Wingdings 3</vt:lpstr>
      <vt:lpstr>Wisp</vt:lpstr>
      <vt:lpstr>Policy Recommendation on Issues and Policy on Lead Exposure and Lead Exposure Issues in the City of East Chicago</vt:lpstr>
      <vt:lpstr>How Lead Exposure Occurs</vt:lpstr>
      <vt:lpstr>Impact of Lead Exposure on Human Health</vt:lpstr>
      <vt:lpstr>Lead Exposure Issues in East Chicago</vt:lpstr>
      <vt:lpstr>Current Policies regarding Lead Exposure in East Chicago </vt:lpstr>
      <vt:lpstr>Weaknesses and Barriers of current Lead Exposure Policies in East Chicago</vt:lpstr>
      <vt:lpstr>Policy Recommendation</vt:lpstr>
      <vt:lpstr>Policy Recommendation Continued</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Montella Silla</dc:creator>
  <cp:lastModifiedBy>Antony Ouma</cp:lastModifiedBy>
  <cp:revision>19</cp:revision>
  <dcterms:created xsi:type="dcterms:W3CDTF">2021-04-05T15:38:58Z</dcterms:created>
  <dcterms:modified xsi:type="dcterms:W3CDTF">2021-04-05T18:40:27Z</dcterms:modified>
</cp:coreProperties>
</file>